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83423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195C3-BCB4-44F1-936E-ED57A70AD022}"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14228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312953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82778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3387138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784012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300501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904875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88891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142329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422211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5195C3-BCB4-44F1-936E-ED57A70AD022}"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51098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5195C3-BCB4-44F1-936E-ED57A70AD022}" type="datetimeFigureOut">
              <a:rPr lang="en-IN" smtClean="0"/>
              <a:t>27-05-2020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33496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89600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148954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E5195C3-BCB4-44F1-936E-ED57A70AD022}" type="datetimeFigureOut">
              <a:rPr lang="en-IN" smtClean="0"/>
              <a:t>27-05-2020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2637918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5195C3-BCB4-44F1-936E-ED57A70AD022}" type="datetimeFigureOut">
              <a:rPr lang="en-IN" smtClean="0"/>
              <a:t>27-05-2020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9C4FEF-5C55-439E-9C26-CF83D114E4BB}" type="slidenum">
              <a:rPr lang="en-IN" smtClean="0"/>
              <a:t>‹#›</a:t>
            </a:fld>
            <a:endParaRPr lang="en-IN"/>
          </a:p>
        </p:txBody>
      </p:sp>
    </p:spTree>
    <p:extLst>
      <p:ext uri="{BB962C8B-B14F-4D97-AF65-F5344CB8AC3E}">
        <p14:creationId xmlns:p14="http://schemas.microsoft.com/office/powerpoint/2010/main" val="158046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E5195C3-BCB4-44F1-936E-ED57A70AD022}" type="datetimeFigureOut">
              <a:rPr lang="en-IN" smtClean="0"/>
              <a:t>27-05-2020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9C4FEF-5C55-439E-9C26-CF83D114E4BB}" type="slidenum">
              <a:rPr lang="en-IN" smtClean="0"/>
              <a:t>‹#›</a:t>
            </a:fld>
            <a:endParaRPr lang="en-IN"/>
          </a:p>
        </p:txBody>
      </p:sp>
    </p:spTree>
    <p:extLst>
      <p:ext uri="{BB962C8B-B14F-4D97-AF65-F5344CB8AC3E}">
        <p14:creationId xmlns:p14="http://schemas.microsoft.com/office/powerpoint/2010/main" val="5213138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7D9F9B7-4F69-4177-A1AE-BBF718C1918F}"/>
              </a:ext>
            </a:extLst>
          </p:cNvPr>
          <p:cNvSpPr>
            <a:spLocks noGrp="1"/>
          </p:cNvSpPr>
          <p:nvPr>
            <p:ph type="body" idx="1"/>
          </p:nvPr>
        </p:nvSpPr>
        <p:spPr>
          <a:xfrm>
            <a:off x="831850" y="904973"/>
            <a:ext cx="10515600" cy="5184677"/>
          </a:xfrm>
        </p:spPr>
        <p:txBody>
          <a:bodyPr/>
          <a:lstStyle/>
          <a:p>
            <a:endParaRPr lang="en-US" dirty="0"/>
          </a:p>
          <a:p>
            <a:endParaRPr lang="en-US" dirty="0"/>
          </a:p>
          <a:p>
            <a:endParaRPr lang="en-US" dirty="0"/>
          </a:p>
          <a:p>
            <a:endParaRPr lang="en-US" dirty="0"/>
          </a:p>
          <a:p>
            <a:r>
              <a:rPr lang="en-US" sz="4400" b="1" i="1" u="sng" dirty="0"/>
              <a:t>Set off of losses</a:t>
            </a:r>
            <a:endParaRPr lang="en-IN" sz="4400" b="1" i="1" u="sng" dirty="0"/>
          </a:p>
        </p:txBody>
      </p:sp>
    </p:spTree>
    <p:extLst>
      <p:ext uri="{BB962C8B-B14F-4D97-AF65-F5344CB8AC3E}">
        <p14:creationId xmlns:p14="http://schemas.microsoft.com/office/powerpoint/2010/main" val="346248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105AC4-2007-4DE2-924F-5E41B60F7C98}"/>
              </a:ext>
            </a:extLst>
          </p:cNvPr>
          <p:cNvSpPr>
            <a:spLocks noGrp="1"/>
          </p:cNvSpPr>
          <p:nvPr>
            <p:ph type="body" idx="1"/>
          </p:nvPr>
        </p:nvSpPr>
        <p:spPr>
          <a:xfrm>
            <a:off x="1154954" y="716436"/>
            <a:ext cx="9233383" cy="5354425"/>
          </a:xfrm>
        </p:spPr>
        <p:txBody>
          <a:bodyPr/>
          <a:lstStyle/>
          <a:p>
            <a:r>
              <a:rPr lang="en-US" cap="none" dirty="0"/>
              <a:t>	Set off of losses against the income of the same year, following are the options.</a:t>
            </a:r>
          </a:p>
          <a:p>
            <a:pPr marL="457200" indent="-457200">
              <a:buAutoNum type="arabicPeriod"/>
            </a:pPr>
            <a:r>
              <a:rPr lang="en-IN" u="sng" cap="none" dirty="0"/>
              <a:t>Set off of losses within the same head(sec 70)</a:t>
            </a:r>
          </a:p>
          <a:p>
            <a:r>
              <a:rPr lang="en-IN" cap="none" dirty="0"/>
              <a:t>	ex; a) lose from one house can be set off against income from another house.</a:t>
            </a:r>
          </a:p>
          <a:p>
            <a:r>
              <a:rPr lang="en-IN" cap="none" dirty="0"/>
              <a:t>		b) lose from one business can be set off against income from another business.</a:t>
            </a:r>
          </a:p>
          <a:p>
            <a:r>
              <a:rPr lang="en-IN" u="sng" cap="none" dirty="0"/>
              <a:t>Exception;</a:t>
            </a:r>
          </a:p>
          <a:p>
            <a:pPr marL="342900" indent="-342900">
              <a:buFont typeface="Arial" panose="020B0604020202020204" pitchFamily="34" charset="0"/>
              <a:buChar char="•"/>
            </a:pPr>
            <a:r>
              <a:rPr lang="en-IN" cap="none" dirty="0"/>
              <a:t>Loss from speculation can not be set-off against income from non-speculative business</a:t>
            </a:r>
          </a:p>
          <a:p>
            <a:pPr marL="342900" indent="-342900">
              <a:buFont typeface="Arial" panose="020B0604020202020204" pitchFamily="34" charset="0"/>
              <a:buChar char="•"/>
            </a:pPr>
            <a:r>
              <a:rPr lang="en-IN" cap="none" dirty="0"/>
              <a:t>Long term capital loss can be set-off against LTCG.</a:t>
            </a:r>
          </a:p>
          <a:p>
            <a:pPr marL="342900" indent="-342900">
              <a:buFont typeface="Arial" panose="020B0604020202020204" pitchFamily="34" charset="0"/>
              <a:buChar char="•"/>
            </a:pPr>
            <a:r>
              <a:rPr lang="en-IN" cap="none" dirty="0"/>
              <a:t>Loss from the activity of owning and maintaining race hours can be set-off only against income from such business.</a:t>
            </a:r>
          </a:p>
          <a:p>
            <a:endParaRPr lang="en-IN" cap="none" dirty="0"/>
          </a:p>
        </p:txBody>
      </p:sp>
    </p:spTree>
    <p:extLst>
      <p:ext uri="{BB962C8B-B14F-4D97-AF65-F5344CB8AC3E}">
        <p14:creationId xmlns:p14="http://schemas.microsoft.com/office/powerpoint/2010/main" val="702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AB7F24-6CFC-40C7-AA33-A4F48E4B22E3}"/>
              </a:ext>
            </a:extLst>
          </p:cNvPr>
          <p:cNvSpPr>
            <a:spLocks noGrp="1"/>
          </p:cNvSpPr>
          <p:nvPr>
            <p:ph type="body" idx="1"/>
          </p:nvPr>
        </p:nvSpPr>
        <p:spPr>
          <a:xfrm>
            <a:off x="1154955" y="895546"/>
            <a:ext cx="9289944" cy="4967926"/>
          </a:xfrm>
        </p:spPr>
        <p:txBody>
          <a:bodyPr/>
          <a:lstStyle/>
          <a:p>
            <a:pPr marL="342900" indent="-342900">
              <a:buFont typeface="Arial" panose="020B0604020202020204" pitchFamily="34" charset="0"/>
              <a:buChar char="•"/>
            </a:pPr>
            <a:r>
              <a:rPr lang="en-US" cap="none" dirty="0"/>
              <a:t>Loss can not be set off against winnings from lotteries, crossword puzzles, horse race, betting of any sort etc.</a:t>
            </a:r>
          </a:p>
          <a:p>
            <a:pPr marL="342900" indent="-342900">
              <a:buFont typeface="Arial" panose="020B0604020202020204" pitchFamily="34" charset="0"/>
              <a:buChar char="•"/>
            </a:pPr>
            <a:r>
              <a:rPr lang="en-US" cap="none" dirty="0"/>
              <a:t>Loss from an exempted source od income cannot be set off.</a:t>
            </a:r>
          </a:p>
          <a:p>
            <a:pPr marL="342900" indent="-342900">
              <a:buFont typeface="Arial" panose="020B0604020202020204" pitchFamily="34" charset="0"/>
              <a:buChar char="•"/>
            </a:pPr>
            <a:r>
              <a:rPr lang="en-US" cap="none" dirty="0"/>
              <a:t>Loss from illegal business cannot be set off.</a:t>
            </a:r>
          </a:p>
          <a:p>
            <a:r>
              <a:rPr lang="en-US" cap="none" dirty="0"/>
              <a:t>2. </a:t>
            </a:r>
            <a:r>
              <a:rPr lang="en-US" u="sng" cap="none" dirty="0"/>
              <a:t>Set off of losses of one head against other heads of income (sec 71</a:t>
            </a:r>
            <a:r>
              <a:rPr lang="en-US" cap="none" dirty="0"/>
              <a:t>);</a:t>
            </a:r>
          </a:p>
          <a:p>
            <a:r>
              <a:rPr lang="en-US" cap="none" dirty="0"/>
              <a:t>	if an </a:t>
            </a:r>
            <a:r>
              <a:rPr lang="en-US" cap="none" dirty="0" err="1"/>
              <a:t>assessee</a:t>
            </a:r>
            <a:r>
              <a:rPr lang="en-US" cap="none" dirty="0"/>
              <a:t> has loss from one head and there is no income under the same head, the said loss can be set off against the profits under other head or heads but this provision does not apply to the following losses</a:t>
            </a:r>
          </a:p>
          <a:p>
            <a:pPr marL="342900" indent="-342900">
              <a:buFont typeface="Arial" panose="020B0604020202020204" pitchFamily="34" charset="0"/>
              <a:buChar char="•"/>
            </a:pPr>
            <a:r>
              <a:rPr lang="en-US" cap="none" dirty="0"/>
              <a:t>Loss under the head “profits and gains of business or profession” can not be set off against income under the head “Salaries”.</a:t>
            </a:r>
          </a:p>
          <a:p>
            <a:pPr marL="342900" indent="-342900">
              <a:buFont typeface="Arial" panose="020B0604020202020204" pitchFamily="34" charset="0"/>
              <a:buChar char="•"/>
            </a:pPr>
            <a:r>
              <a:rPr lang="en-US" cap="none" dirty="0"/>
              <a:t>Loss from speculation (sec 75(</a:t>
            </a:r>
            <a:r>
              <a:rPr lang="en-US" cap="none" dirty="0" err="1"/>
              <a:t>i</a:t>
            </a:r>
            <a:r>
              <a:rPr lang="en-US" cap="none" dirty="0"/>
              <a:t>))</a:t>
            </a:r>
          </a:p>
          <a:p>
            <a:pPr marL="342900" indent="-342900">
              <a:buFont typeface="Arial" panose="020B0604020202020204" pitchFamily="34" charset="0"/>
              <a:buChar char="•"/>
            </a:pPr>
            <a:r>
              <a:rPr lang="en-US" cap="none" dirty="0"/>
              <a:t>Loss under the head “capital gains”</a:t>
            </a:r>
          </a:p>
          <a:p>
            <a:pPr marL="342900" indent="-342900">
              <a:buFont typeface="Arial" panose="020B0604020202020204" pitchFamily="34" charset="0"/>
              <a:buChar char="•"/>
            </a:pPr>
            <a:endParaRPr lang="en-US" cap="none" dirty="0"/>
          </a:p>
          <a:p>
            <a:pPr marL="342900" indent="-342900">
              <a:buFont typeface="Arial" panose="020B0604020202020204" pitchFamily="34" charset="0"/>
              <a:buChar char="•"/>
            </a:pPr>
            <a:endParaRPr lang="en-US" cap="none" dirty="0"/>
          </a:p>
          <a:p>
            <a:pPr marL="342900" indent="-342900">
              <a:buFont typeface="Arial" panose="020B0604020202020204" pitchFamily="34" charset="0"/>
              <a:buChar char="•"/>
            </a:pPr>
            <a:endParaRPr lang="en-US" cap="none" dirty="0"/>
          </a:p>
          <a:p>
            <a:pPr marL="342900" indent="-342900">
              <a:buFont typeface="Arial" panose="020B0604020202020204" pitchFamily="34" charset="0"/>
              <a:buChar char="•"/>
            </a:pPr>
            <a:endParaRPr lang="en-IN" cap="none" dirty="0"/>
          </a:p>
        </p:txBody>
      </p:sp>
    </p:spTree>
    <p:extLst>
      <p:ext uri="{BB962C8B-B14F-4D97-AF65-F5344CB8AC3E}">
        <p14:creationId xmlns:p14="http://schemas.microsoft.com/office/powerpoint/2010/main" val="3281832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A132C5A-82B5-47F5-8CFD-257A8D4FFF21}"/>
              </a:ext>
            </a:extLst>
          </p:cNvPr>
          <p:cNvSpPr>
            <a:spLocks noGrp="1"/>
          </p:cNvSpPr>
          <p:nvPr>
            <p:ph type="body" idx="1"/>
          </p:nvPr>
        </p:nvSpPr>
        <p:spPr>
          <a:xfrm>
            <a:off x="1154955" y="820132"/>
            <a:ext cx="9308798" cy="5448693"/>
          </a:xfrm>
        </p:spPr>
        <p:txBody>
          <a:bodyPr/>
          <a:lstStyle/>
          <a:p>
            <a:pPr marL="342900" indent="-342900">
              <a:buFont typeface="Arial" panose="020B0604020202020204" pitchFamily="34" charset="0"/>
              <a:buChar char="•"/>
            </a:pPr>
            <a:r>
              <a:rPr lang="en-US" cap="none" dirty="0"/>
              <a:t>loss from the activities of owning and maintaining race horses(sec. 74 A(3).</a:t>
            </a:r>
          </a:p>
          <a:p>
            <a:pPr marL="342900" indent="-342900">
              <a:buFont typeface="Arial" panose="020B0604020202020204" pitchFamily="34" charset="0"/>
              <a:buChar char="•"/>
            </a:pPr>
            <a:r>
              <a:rPr lang="en-US" cap="none" dirty="0"/>
              <a:t>Loss from illegal business</a:t>
            </a:r>
          </a:p>
          <a:p>
            <a:pPr marL="342900" indent="-342900">
              <a:buFont typeface="Arial" panose="020B0604020202020204" pitchFamily="34" charset="0"/>
              <a:buChar char="•"/>
            </a:pPr>
            <a:r>
              <a:rPr lang="en-US" cap="none" dirty="0"/>
              <a:t>Losses from lottery, crossword puzzle, gambling, card games or betting </a:t>
            </a:r>
            <a:r>
              <a:rPr lang="en-US" cap="none" dirty="0" err="1"/>
              <a:t>etc</a:t>
            </a:r>
            <a:r>
              <a:rPr lang="en-US" cap="none" dirty="0"/>
              <a:t> cannot be setoff against any income.</a:t>
            </a:r>
          </a:p>
          <a:p>
            <a:pPr marL="342900" indent="-342900">
              <a:buFont typeface="Arial" panose="020B0604020202020204" pitchFamily="34" charset="0"/>
              <a:buChar char="•"/>
            </a:pPr>
            <a:endParaRPr lang="en-US" cap="none" dirty="0"/>
          </a:p>
          <a:p>
            <a:endParaRPr lang="en-IN" cap="none" dirty="0"/>
          </a:p>
        </p:txBody>
      </p:sp>
    </p:spTree>
    <p:extLst>
      <p:ext uri="{BB962C8B-B14F-4D97-AF65-F5344CB8AC3E}">
        <p14:creationId xmlns:p14="http://schemas.microsoft.com/office/powerpoint/2010/main" val="2938257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229</TotalTime>
  <Words>307</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thilaka laxmi</dc:creator>
  <cp:lastModifiedBy>thilaka laxmi</cp:lastModifiedBy>
  <cp:revision>9</cp:revision>
  <dcterms:created xsi:type="dcterms:W3CDTF">2020-05-15T10:52:48Z</dcterms:created>
  <dcterms:modified xsi:type="dcterms:W3CDTF">2020-05-27T10:09:27Z</dcterms:modified>
</cp:coreProperties>
</file>